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0" r:id="rId11"/>
  </p:sldMasterIdLst>
  <p:notesMasterIdLst>
    <p:notesMasterId r:id="rId28"/>
  </p:notesMasterIdLst>
  <p:handoutMasterIdLst>
    <p:handoutMasterId r:id="rId29"/>
  </p:handoutMasterIdLst>
  <p:sldIdLst>
    <p:sldId id="261" r:id="rId12"/>
    <p:sldId id="258" r:id="rId13"/>
    <p:sldId id="291" r:id="rId14"/>
    <p:sldId id="264" r:id="rId15"/>
    <p:sldId id="313" r:id="rId16"/>
    <p:sldId id="305" r:id="rId17"/>
    <p:sldId id="292" r:id="rId18"/>
    <p:sldId id="297" r:id="rId19"/>
    <p:sldId id="303" r:id="rId20"/>
    <p:sldId id="298" r:id="rId21"/>
    <p:sldId id="309" r:id="rId22"/>
    <p:sldId id="302" r:id="rId23"/>
    <p:sldId id="311" r:id="rId24"/>
    <p:sldId id="312" r:id="rId25"/>
    <p:sldId id="320" r:id="rId26"/>
    <p:sldId id="294" r:id="rId27"/>
  </p:sldIdLst>
  <p:sldSz cx="12188825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59122787-D603-45F2-BF64-7B5F1310E828}">
          <p14:sldIdLst>
            <p14:sldId id="261"/>
            <p14:sldId id="258"/>
            <p14:sldId id="291"/>
          </p14:sldIdLst>
        </p14:section>
        <p14:section name="Overview" id="{E4DB14B6-DD8B-4BCC-880F-3DC90AC982D0}">
          <p14:sldIdLst>
            <p14:sldId id="264"/>
            <p14:sldId id="313"/>
            <p14:sldId id="305"/>
            <p14:sldId id="292"/>
          </p14:sldIdLst>
        </p14:section>
        <p14:section name="Requirements and Considerations" id="{5D3241B1-88B2-429F-96BE-C46670F8DBEE}">
          <p14:sldIdLst>
            <p14:sldId id="297"/>
            <p14:sldId id="303"/>
            <p14:sldId id="298"/>
            <p14:sldId id="309"/>
          </p14:sldIdLst>
        </p14:section>
        <p14:section name="Demo" id="{D261701A-2EF0-4AE5-A73B-D97CFD130CA5}">
          <p14:sldIdLst>
            <p14:sldId id="302"/>
            <p14:sldId id="311"/>
            <p14:sldId id="312"/>
          </p14:sldIdLst>
        </p14:section>
        <p14:section name="Resources" id="{309832BC-EB75-423C-BD48-058F91157FD2}">
          <p14:sldIdLst>
            <p14:sldId id="320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3">
          <p15:clr>
            <a:srgbClr val="A4A3A4"/>
          </p15:clr>
        </p15:guide>
        <p15:guide id="2" orient="horz" pos="477">
          <p15:clr>
            <a:srgbClr val="A4A3A4"/>
          </p15:clr>
        </p15:guide>
        <p15:guide id="3" orient="horz" pos="312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orient="horz" pos="4169">
          <p15:clr>
            <a:srgbClr val="A4A3A4"/>
          </p15:clr>
        </p15:guide>
        <p15:guide id="6" pos="1422">
          <p15:clr>
            <a:srgbClr val="A4A3A4"/>
          </p15:clr>
        </p15:guide>
        <p15:guide id="7" pos="3838">
          <p15:clr>
            <a:srgbClr val="A4A3A4"/>
          </p15:clr>
        </p15:guide>
        <p15:guide id="8" pos="2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32032"/>
    <a:srgbClr val="8D16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89186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96" y="108"/>
      </p:cViewPr>
      <p:guideLst>
        <p:guide orient="horz" pos="4103"/>
        <p:guide orient="horz" pos="477"/>
        <p:guide orient="horz" pos="3121"/>
        <p:guide orient="horz" pos="3420"/>
        <p:guide orient="horz" pos="4169"/>
        <p:guide pos="1422"/>
        <p:guide pos="3838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34"/>
    </p:cViewPr>
  </p:sorter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2DDF2E-D04D-0445-B8BE-27EF6A7AFC20}" type="datetimeFigureOut">
              <a:rPr lang="en-US"/>
              <a:pPr>
                <a:defRPr/>
              </a:pPr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BF024E-F476-B946-97EA-E893B65F6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1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5604C6-16FB-8B4F-AC32-22FCD902110D}" type="datetimeFigureOut">
              <a:rPr lang="en-US"/>
              <a:pPr>
                <a:defRPr/>
              </a:pPr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F36AD2-F5DB-9A4A-B003-C7AEE6461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F36AD2-F5DB-9A4A-B003-C7AEE6461F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08822" y="6227763"/>
            <a:ext cx="6480003" cy="6302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5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39" y="2421173"/>
            <a:ext cx="7454299" cy="2012480"/>
          </a:xfrm>
        </p:spPr>
        <p:txBody>
          <a:bodyPr/>
          <a:lstStyle>
            <a:lvl1pPr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97572" y="5029200"/>
            <a:ext cx="7443665" cy="120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967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09" y="366828"/>
            <a:ext cx="11149013" cy="8559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4809" y="1447798"/>
            <a:ext cx="11085215" cy="4889207"/>
          </a:xfrm>
          <a:prstGeom prst="rect">
            <a:avLst/>
          </a:prstGeom>
        </p:spPr>
        <p:txBody>
          <a:bodyPr/>
          <a:lstStyle>
            <a:lvl1pPr marL="346075" indent="-346075">
              <a:buClr>
                <a:srgbClr val="C00000"/>
              </a:buClr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630238" indent="-28416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 marL="914400" indent="-284163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482725" indent="-223838">
              <a:buClrTx/>
              <a:buFont typeface="Symbol" pitchFamily="18" charset="2"/>
              <a:buChar char="-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1712913" indent="-230188">
              <a:buClr>
                <a:srgbClr val="C00000"/>
              </a:buClr>
              <a:buFont typeface="Wingdings" pitchFamily="2" charset="2"/>
              <a:buChar char="§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7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95827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76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34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04672" y="1600962"/>
            <a:ext cx="10579609" cy="469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4178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6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444410" y="2421173"/>
            <a:ext cx="7496830" cy="20124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44410" y="4962533"/>
            <a:ext cx="7496830" cy="1262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712941" y="6355157"/>
            <a:ext cx="2350008" cy="4201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sgoodner\Desktop\CATlogo_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94" y="6396721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5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     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331912" y="2414064"/>
            <a:ext cx="8543131" cy="389189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3600">
                <a:solidFill>
                  <a:srgbClr val="FFFFFF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auto">
          <a:xfrm>
            <a:off x="710230" y="1055022"/>
            <a:ext cx="9458040" cy="88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b="1" kern="1200" cap="none">
                <a:solidFill>
                  <a:schemeClr val="bg1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r>
              <a:rPr lang="en-US" sz="7200" b="0"/>
              <a:t>Agenda</a:t>
            </a: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3"/>
          <a:stretch/>
        </p:blipFill>
        <p:spPr bwMode="auto">
          <a:xfrm>
            <a:off x="8872548" y="780479"/>
            <a:ext cx="3307259" cy="538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3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633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74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588"/>
            <a:ext cx="12188825" cy="6858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6096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18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3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8" r="-2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28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86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59702"/>
            <a:ext cx="10969625" cy="86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8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6" r:id="rId2"/>
    <p:sldLayoutId id="2147483967" r:id="rId3"/>
    <p:sldLayoutId id="2147483958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69" r:id="rId12"/>
    <p:sldLayoutId id="2147483978" r:id="rId13"/>
    <p:sldLayoutId id="2147483949" r:id="rId14"/>
    <p:sldLayoutId id="2147483977" r:id="rId15"/>
  </p:sldLayoutIdLst>
  <p:hf sldNum="0" hdr="0" ftr="0" dt="0"/>
  <p:txStyles>
    <p:titleStyle>
      <a:lvl1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5400" kern="1200">
          <a:solidFill>
            <a:schemeClr val="accent1"/>
          </a:solidFill>
          <a:latin typeface="Segoe UI Light"/>
          <a:ea typeface="ＭＳ Ｐゴシック" charset="0"/>
          <a:cs typeface="Segoe UI Light"/>
        </a:defRPr>
      </a:lvl1pPr>
      <a:lvl2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2pPr>
      <a:lvl3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3pPr>
      <a:lvl4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4pPr>
      <a:lvl5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9pPr>
    </p:titleStyle>
    <p:bodyStyle>
      <a:lvl1pPr marL="342900" indent="-3429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 (Body)"/>
          <a:ea typeface="+mn-ea"/>
          <a:cs typeface="+mn-cs"/>
        </a:defRPr>
      </a:lvl1pPr>
      <a:lvl2pPr marL="742950" indent="-28575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11430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3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6002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20574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mptPJH" TargetMode="External"/><Relationship Id="rId3" Type="http://schemas.openxmlformats.org/officeDocument/2006/relationships/hyperlink" Target="http://bit.ly/2mNRyH4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://bit.ly/2c8L50Z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waldekm" TargetMode="External"/><Relationship Id="rId5" Type="http://schemas.openxmlformats.org/officeDocument/2006/relationships/hyperlink" Target="http://bit.ly/2mysqnj" TargetMode="External"/><Relationship Id="rId4" Type="http://schemas.openxmlformats.org/officeDocument/2006/relationships/hyperlink" Target="http://bit.ly/2bWijSN" TargetMode="External"/><Relationship Id="rId9" Type="http://schemas.openxmlformats.org/officeDocument/2006/relationships/hyperlink" Target="https://twitter.com/Olivier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skaggej" TargetMode="External"/><Relationship Id="rId7" Type="http://schemas.openxmlformats.org/officeDocument/2006/relationships/hyperlink" Target="https://github.com/skaggej/spfx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luralsight.com/author/eric-skaggs" TargetMode="External"/><Relationship Id="rId5" Type="http://schemas.openxmlformats.org/officeDocument/2006/relationships/hyperlink" Target="http://www.catapultsystems.com/" TargetMode="External"/><Relationship Id="rId4" Type="http://schemas.openxmlformats.org/officeDocument/2006/relationships/hyperlink" Target="http://www.ericskaggs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40" y="2421173"/>
            <a:ext cx="6233312" cy="2012480"/>
          </a:xfrm>
        </p:spPr>
        <p:txBody>
          <a:bodyPr/>
          <a:lstStyle/>
          <a:p>
            <a:r>
              <a:rPr lang="en-US" sz="4400" dirty="0"/>
              <a:t>Working with the SharePoint Framework</a:t>
            </a:r>
            <a:endParaRPr lang="en-US" sz="3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8th, 2017</a:t>
            </a:r>
          </a:p>
        </p:txBody>
      </p:sp>
    </p:spTree>
    <p:extLst>
      <p:ext uri="{BB962C8B-B14F-4D97-AF65-F5344CB8AC3E}">
        <p14:creationId xmlns:p14="http://schemas.microsoft.com/office/powerpoint/2010/main" val="267312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#1 – Configure Your Host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Node.js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 code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TypeScript</a:t>
            </a:r>
            <a:endParaRPr lang="en-US" dirty="0"/>
          </a:p>
          <a:p>
            <a:pPr marL="798513" lvl="1" indent="-514350"/>
            <a:r>
              <a:rPr lang="en-US" dirty="0"/>
              <a:t>Included with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and gulp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SharePoint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other tools you might need or want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 (</a:t>
            </a:r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753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#2 –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spfx</a:t>
            </a:r>
            <a:r>
              <a:rPr lang="en-US" dirty="0"/>
              <a:t>-first-project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docker</a:t>
            </a:r>
            <a:r>
              <a:rPr lang="en-US" dirty="0"/>
              <a:t> run -h </a:t>
            </a:r>
            <a:r>
              <a:rPr lang="en-US" dirty="0" err="1"/>
              <a:t>spfx</a:t>
            </a:r>
            <a:r>
              <a:rPr lang="en-US" dirty="0"/>
              <a:t> -it --</a:t>
            </a:r>
            <a:r>
              <a:rPr lang="en-US" dirty="0" err="1"/>
              <a:t>rm</a:t>
            </a:r>
            <a:r>
              <a:rPr lang="en-US" dirty="0"/>
              <a:t> --name </a:t>
            </a:r>
            <a:r>
              <a:rPr lang="en-US" dirty="0" err="1"/>
              <a:t>spfx</a:t>
            </a:r>
            <a:r>
              <a:rPr lang="en-US" dirty="0"/>
              <a:t>-first-project -v /D/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spfx</a:t>
            </a:r>
            <a:r>
              <a:rPr lang="en-US" dirty="0"/>
              <a:t>-first-project:/</a:t>
            </a:r>
            <a:r>
              <a:rPr lang="en-US" dirty="0" err="1"/>
              <a:t>usr</a:t>
            </a:r>
            <a:r>
              <a:rPr lang="en-US" dirty="0"/>
              <a:t>/app/</a:t>
            </a:r>
            <a:r>
              <a:rPr lang="en-US" dirty="0" err="1"/>
              <a:t>spfx</a:t>
            </a:r>
            <a:r>
              <a:rPr lang="en-US" dirty="0"/>
              <a:t> -p 5432:5432 -p 4321:4321 -p 35729:35729 </a:t>
            </a:r>
            <a:r>
              <a:rPr lang="en-US" dirty="0" err="1"/>
              <a:t>waldekm</a:t>
            </a:r>
            <a:r>
              <a:rPr lang="en-US" dirty="0"/>
              <a:t>/</a:t>
            </a:r>
            <a:r>
              <a:rPr lang="en-US" dirty="0" err="1"/>
              <a:t>spfx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4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Awesome! #SPFx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Demo</a:t>
            </a:r>
          </a:p>
        </p:txBody>
      </p:sp>
    </p:spTree>
    <p:extLst>
      <p:ext uri="{BB962C8B-B14F-4D97-AF65-F5344CB8AC3E}">
        <p14:creationId xmlns:p14="http://schemas.microsoft.com/office/powerpoint/2010/main" val="92127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/>
              <a:t>to several </a:t>
            </a:r>
            <a:r>
              <a:rPr lang="en-US" dirty="0"/>
              <a:t>minutes later…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92630"/>
            <a:ext cx="6018498" cy="373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16" y="2521314"/>
            <a:ext cx="8723809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SPFx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Dev, Test</a:t>
            </a:r>
          </a:p>
          <a:p>
            <a:r>
              <a:rPr lang="en-US" dirty="0"/>
              <a:t>gulp serve</a:t>
            </a:r>
          </a:p>
          <a:p>
            <a:pPr lvl="1"/>
            <a:r>
              <a:rPr lang="en-US" dirty="0"/>
              <a:t>Local workbench</a:t>
            </a:r>
          </a:p>
          <a:p>
            <a:r>
              <a:rPr lang="en-US" dirty="0"/>
              <a:t>gulp package-solution</a:t>
            </a:r>
          </a:p>
          <a:p>
            <a:r>
              <a:rPr lang="en-US" dirty="0"/>
              <a:t>Upload to app catalog</a:t>
            </a:r>
          </a:p>
          <a:p>
            <a:r>
              <a:rPr lang="en-US" dirty="0"/>
              <a:t>Add app to site</a:t>
            </a:r>
          </a:p>
          <a:p>
            <a:r>
              <a:rPr lang="en-US" dirty="0"/>
              <a:t>gulp serve</a:t>
            </a:r>
          </a:p>
          <a:p>
            <a:r>
              <a:rPr lang="en-US" dirty="0"/>
              <a:t>Add web part to page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5992839" y="1600206"/>
            <a:ext cx="5586386" cy="462685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QA, Publish</a:t>
            </a:r>
          </a:p>
          <a:p>
            <a:r>
              <a:rPr lang="en-US" dirty="0"/>
              <a:t>gulp package-solution –ship</a:t>
            </a:r>
          </a:p>
          <a:p>
            <a:r>
              <a:rPr lang="en-US" dirty="0"/>
              <a:t>Assets to CDN</a:t>
            </a:r>
          </a:p>
          <a:p>
            <a:r>
              <a:rPr lang="en-US" dirty="0"/>
              <a:t>{</a:t>
            </a:r>
            <a:r>
              <a:rPr lang="en-US" dirty="0" err="1"/>
              <a:t>ProjectDir</a:t>
            </a:r>
            <a:r>
              <a:rPr lang="en-US" dirty="0"/>
              <a:t>}/</a:t>
            </a:r>
            <a:r>
              <a:rPr lang="en-US" dirty="0" err="1"/>
              <a:t>sharepoint</a:t>
            </a:r>
            <a:endParaRPr lang="en-US" dirty="0"/>
          </a:p>
          <a:p>
            <a:r>
              <a:rPr lang="en-US" dirty="0"/>
              <a:t>Upload to app catalog</a:t>
            </a:r>
          </a:p>
          <a:p>
            <a:r>
              <a:rPr lang="en-US" dirty="0"/>
              <a:t>Add app to site</a:t>
            </a:r>
          </a:p>
          <a:p>
            <a:r>
              <a:rPr lang="en-US" dirty="0"/>
              <a:t>Add web part to page</a:t>
            </a:r>
          </a:p>
        </p:txBody>
      </p:sp>
    </p:spTree>
    <p:extLst>
      <p:ext uri="{BB962C8B-B14F-4D97-AF65-F5344CB8AC3E}">
        <p14:creationId xmlns:p14="http://schemas.microsoft.com/office/powerpoint/2010/main" val="287959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6880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Thank You Sponsors!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91" y="1351924"/>
            <a:ext cx="2999842" cy="503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6" b="35029"/>
          <a:stretch/>
        </p:blipFill>
        <p:spPr>
          <a:xfrm>
            <a:off x="3583575" y="1882363"/>
            <a:ext cx="2278555" cy="705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6" y="2672301"/>
            <a:ext cx="1232861" cy="751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1" y="1919597"/>
            <a:ext cx="2371438" cy="752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13" y="2614603"/>
            <a:ext cx="2380332" cy="11901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49" y="2770107"/>
            <a:ext cx="2380962" cy="4666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06"/>
          <a:stretch/>
        </p:blipFill>
        <p:spPr>
          <a:xfrm>
            <a:off x="6410209" y="1910379"/>
            <a:ext cx="1924896" cy="6236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06" y="1512139"/>
            <a:ext cx="2043700" cy="1021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27" y="3283145"/>
            <a:ext cx="1001240" cy="10012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70" y="3519530"/>
            <a:ext cx="1677877" cy="5704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18" y="2811834"/>
            <a:ext cx="4337293" cy="383214"/>
          </a:xfrm>
          <a:prstGeom prst="rect">
            <a:avLst/>
          </a:prstGeom>
        </p:spPr>
      </p:pic>
      <p:sp>
        <p:nvSpPr>
          <p:cNvPr id="31" name="Title 3"/>
          <p:cNvSpPr txBox="1">
            <a:spLocks/>
          </p:cNvSpPr>
          <p:nvPr/>
        </p:nvSpPr>
        <p:spPr>
          <a:xfrm>
            <a:off x="837981" y="4471945"/>
            <a:ext cx="10512862" cy="688085"/>
          </a:xfrm>
          <a:prstGeom prst="rect">
            <a:avLst/>
          </a:prstGeom>
        </p:spPr>
        <p:txBody>
          <a:bodyPr vert="horz" lIns="91416" tIns="45708" rIns="91416" bIns="45708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99" b="1" dirty="0"/>
              <a:t>Join Us for SharePint!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1135" y="5267121"/>
            <a:ext cx="5519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6:00pm</a:t>
            </a:r>
          </a:p>
          <a:p>
            <a:pPr algn="ctr"/>
            <a:r>
              <a:rPr lang="en-US" sz="1800" b="1" dirty="0"/>
              <a:t>Buffalo Wild Wings</a:t>
            </a:r>
            <a:endParaRPr lang="en-US" sz="1800" dirty="0"/>
          </a:p>
          <a:p>
            <a:pPr algn="ctr"/>
            <a:r>
              <a:rPr lang="en-US" sz="1800" dirty="0"/>
              <a:t>The Promenade at Howard Hughes Center</a:t>
            </a:r>
          </a:p>
          <a:p>
            <a:pPr algn="ctr"/>
            <a:r>
              <a:rPr lang="en-US" sz="1800" dirty="0"/>
              <a:t>6081 Center Dr #105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49148" y="5322569"/>
            <a:ext cx="197814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dirty="0"/>
              <a:t>Sponsored by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47" y="5826936"/>
            <a:ext cx="1833739" cy="6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up your Office 365 tenant: </a:t>
            </a:r>
            <a:r>
              <a:rPr lang="en-US" dirty="0">
                <a:hlinkClick r:id="rId2"/>
              </a:rPr>
              <a:t>http://bit.ly/2c8L50Z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your dev environment: </a:t>
            </a:r>
            <a:r>
              <a:rPr lang="en-US" dirty="0">
                <a:hlinkClick r:id="rId3"/>
              </a:rPr>
              <a:t>http://bit.ly/2mNRyH4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Overview: </a:t>
            </a:r>
            <a:r>
              <a:rPr lang="en-US" dirty="0">
                <a:hlinkClick r:id="rId4"/>
              </a:rPr>
              <a:t>http://bit.ly/2bWijSN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on Docker: </a:t>
            </a:r>
            <a:r>
              <a:rPr lang="en-US" dirty="0">
                <a:hlinkClick r:id="rId5"/>
              </a:rPr>
              <a:t>http://bit.ly/2mysqnj</a:t>
            </a:r>
            <a:r>
              <a:rPr lang="en-US" dirty="0"/>
              <a:t> (by </a:t>
            </a:r>
            <a:r>
              <a:rPr lang="en-US" dirty="0">
                <a:hlinkClick r:id="rId6"/>
              </a:rPr>
              <a:t>@</a:t>
            </a:r>
            <a:r>
              <a:rPr lang="en-US" dirty="0" err="1">
                <a:hlinkClick r:id="rId6"/>
              </a:rPr>
              <a:t>waldekm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Docker: </a:t>
            </a:r>
            <a:r>
              <a:rPr lang="en-US" dirty="0">
                <a:hlinkClick r:id="rId7"/>
              </a:rPr>
              <a:t>https://www.docker.com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SPFx Fantastic 40: </a:t>
            </a:r>
            <a:r>
              <a:rPr lang="en-US" dirty="0">
                <a:hlinkClick r:id="rId8"/>
              </a:rPr>
              <a:t>http://bit.ly/2mptPJH</a:t>
            </a:r>
            <a:r>
              <a:rPr lang="en-US" dirty="0"/>
              <a:t> (by </a:t>
            </a:r>
            <a:r>
              <a:rPr lang="en-US" dirty="0">
                <a:hlinkClick r:id="rId9"/>
              </a:rPr>
              <a:t>@</a:t>
            </a:r>
            <a:r>
              <a:rPr lang="en-US" dirty="0" err="1">
                <a:hlinkClick r:id="rId9"/>
              </a:rPr>
              <a:t>olivierc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1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SharePoint Framework Overview</a:t>
            </a:r>
          </a:p>
          <a:p>
            <a:r>
              <a:rPr lang="en-US" dirty="0"/>
              <a:t>Requirements and Considerations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423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Skaggs and David Warner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382158"/>
            <a:ext cx="2976111" cy="3327329"/>
          </a:xfr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585711" y="1606737"/>
            <a:ext cx="6076641" cy="4626858"/>
          </a:xfrm>
        </p:spPr>
        <p:txBody>
          <a:bodyPr/>
          <a:lstStyle/>
          <a:p>
            <a:r>
              <a:rPr lang="en-US" dirty="0">
                <a:hlinkClick r:id="rId3"/>
              </a:rPr>
              <a:t>Eric.Skaggs@CatapultSystems.com</a:t>
            </a:r>
          </a:p>
          <a:p>
            <a:r>
              <a:rPr lang="en-US" dirty="0">
                <a:hlinkClick r:id="rId3"/>
              </a:rPr>
              <a:t>@skaggej</a:t>
            </a:r>
            <a:endParaRPr lang="en-US" dirty="0"/>
          </a:p>
          <a:p>
            <a:r>
              <a:rPr lang="en-US" dirty="0">
                <a:hlinkClick r:id="rId4"/>
              </a:rPr>
              <a:t>http://www.ericskaggs.net</a:t>
            </a:r>
            <a:endParaRPr lang="en-US" dirty="0"/>
          </a:p>
          <a:p>
            <a:r>
              <a:rPr lang="en-US" dirty="0">
                <a:hlinkClick r:id="rId5"/>
              </a:rPr>
              <a:t>Catapult Systems</a:t>
            </a:r>
            <a:endParaRPr lang="en-US" dirty="0"/>
          </a:p>
          <a:p>
            <a:r>
              <a:rPr lang="en-US" dirty="0">
                <a:hlinkClick r:id="rId6"/>
              </a:rPr>
              <a:t>Pluralsight Author</a:t>
            </a:r>
            <a:endParaRPr lang="en-US" dirty="0"/>
          </a:p>
          <a:p>
            <a:r>
              <a:rPr lang="en-US" dirty="0">
                <a:hlinkClick r:id="rId7"/>
              </a:rPr>
              <a:t>https://github.com/skaggej/spfx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Why and What?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Overview</a:t>
            </a:r>
          </a:p>
        </p:txBody>
      </p:sp>
    </p:spTree>
    <p:extLst>
      <p:ext uri="{BB962C8B-B14F-4D97-AF65-F5344CB8AC3E}">
        <p14:creationId xmlns:p14="http://schemas.microsoft.com/office/powerpoint/2010/main" val="370295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&lt;strong&gt;thief&lt;/strong&gt; pvp guide sat 1st sep 2012 6 23pm &lt;strong&gt;thief&lt;/strong&gt; like dislik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645"/>
            <a:ext cx="2307634" cy="1828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lvl="0"/>
            <a:r>
              <a:rPr lang="en-US" dirty="0"/>
              <a:t>SharePoint Framework (Ignite BRK3026)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40484" y="1536545"/>
            <a:ext cx="5530765" cy="4702753"/>
            <a:chOff x="6440608" y="1425577"/>
            <a:chExt cx="5533905" cy="47054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3958" y="1425577"/>
              <a:ext cx="1334644" cy="2732280"/>
            </a:xfrm>
            <a:prstGeom prst="rect">
              <a:avLst/>
            </a:prstGeom>
          </p:spPr>
        </p:pic>
        <p:sp>
          <p:nvSpPr>
            <p:cNvPr id="7" name="Left-Right Arrow 18"/>
            <p:cNvSpPr/>
            <p:nvPr/>
          </p:nvSpPr>
          <p:spPr bwMode="auto">
            <a:xfrm>
              <a:off x="6440608" y="4370583"/>
              <a:ext cx="5533905" cy="244914"/>
            </a:xfrm>
            <a:prstGeom prst="left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7031" y="4551680"/>
              <a:ext cx="3500700" cy="647314"/>
            </a:xfrm>
            <a:prstGeom prst="rect">
              <a:avLst/>
            </a:prstGeom>
            <a:noFill/>
          </p:spPr>
          <p:txBody>
            <a:bodyPr wrap="none" lIns="186415" tIns="149133" rIns="186415" bIns="149133" rtlCol="0">
              <a:spAutoFit/>
            </a:bodyPr>
            <a:lstStyle/>
            <a:p>
              <a:pPr marL="0" marR="0" lvl="0" indent="0" defTabSz="93206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660">
                        <a:schemeClr val="tx2"/>
                      </a:gs>
                      <a:gs pos="38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SharePoint framework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9148012" y="5390465"/>
              <a:ext cx="2826501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LOB Systems and Cloud Services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0448741" y="5179981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40609" y="5390465"/>
              <a:ext cx="2533707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Microsoft Graph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590956" y="5159125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Up-Down Arrow 23"/>
            <p:cNvSpPr/>
            <p:nvPr/>
          </p:nvSpPr>
          <p:spPr bwMode="auto">
            <a:xfrm>
              <a:off x="7629745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Up-Down Arrow 25"/>
            <p:cNvSpPr/>
            <p:nvPr/>
          </p:nvSpPr>
          <p:spPr bwMode="auto">
            <a:xfrm>
              <a:off x="10483544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869" t="1438" r="865" b="979"/>
            <a:stretch/>
          </p:blipFill>
          <p:spPr>
            <a:xfrm>
              <a:off x="8048221" y="1425577"/>
              <a:ext cx="3926292" cy="27322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</p:pic>
        <p:sp>
          <p:nvSpPr>
            <p:cNvPr id="16" name="WP Emphasis 2"/>
            <p:cNvSpPr/>
            <p:nvPr/>
          </p:nvSpPr>
          <p:spPr bwMode="auto">
            <a:xfrm>
              <a:off x="9324056" y="2156218"/>
              <a:ext cx="1347505" cy="168788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76" tIns="45688" rIns="45688" bIns="9137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22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56" y="2464773"/>
            <a:ext cx="5482380" cy="3653731"/>
            <a:chOff x="271722" y="2416520"/>
            <a:chExt cx="5376132" cy="3582922"/>
          </a:xfrm>
        </p:grpSpPr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582922"/>
            </a:xfrm>
            <a:prstGeom prst="rect">
              <a:avLst/>
            </a:prstGeom>
          </p:spPr>
          <p:txBody>
            <a:bodyPr vert="horz" wrap="square" lIns="182776" tIns="93207" rIns="149133" bIns="93207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Supports open source tools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040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for cloud-capable, client-side solutions</a:t>
            </a:r>
          </a:p>
          <a:p>
            <a:r>
              <a:rPr lang="en-US" dirty="0"/>
              <a:t>Need for configuration options in web parts</a:t>
            </a:r>
          </a:p>
          <a:p>
            <a:pPr lvl="1"/>
            <a:r>
              <a:rPr lang="en-US" dirty="0"/>
              <a:t>Content Editor and Script Editor web parts, for example</a:t>
            </a:r>
          </a:p>
          <a:p>
            <a:r>
              <a:rPr lang="en-US" dirty="0"/>
              <a:t>iFrames are slow and interfere with responsive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and web part model supporting client-side dev </a:t>
            </a:r>
          </a:p>
          <a:p>
            <a:r>
              <a:rPr lang="en-US" dirty="0"/>
              <a:t>Easy integration with SharePoint data</a:t>
            </a:r>
          </a:p>
          <a:p>
            <a:r>
              <a:rPr lang="en-US" dirty="0"/>
              <a:t>Support for open source tooling</a:t>
            </a:r>
          </a:p>
          <a:p>
            <a:r>
              <a:rPr lang="en-US" dirty="0"/>
              <a:t>Modern web technologies</a:t>
            </a:r>
          </a:p>
          <a:p>
            <a:r>
              <a:rPr lang="en-US" dirty="0"/>
              <a:t>Works for SharePoint Online and on-premises</a:t>
            </a:r>
          </a:p>
          <a:p>
            <a:r>
              <a:rPr lang="en-US" dirty="0"/>
              <a:t>No iFrames, natively responsive, lifecycle access, framework-agnostic, support for both classic and modern experiences</a:t>
            </a:r>
          </a:p>
        </p:txBody>
      </p:sp>
    </p:spTree>
    <p:extLst>
      <p:ext uri="{BB962C8B-B14F-4D97-AF65-F5344CB8AC3E}">
        <p14:creationId xmlns:p14="http://schemas.microsoft.com/office/powerpoint/2010/main" val="377035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How?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82302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– How?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SharePoint Online to test what you build…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an app catalog site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development site collection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83" y="3288130"/>
            <a:ext cx="4525715" cy="25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0170"/>
      </p:ext>
    </p:extLst>
  </p:cSld>
  <p:clrMapOvr>
    <a:masterClrMapping/>
  </p:clrMapOvr>
</p:sld>
</file>

<file path=ppt/theme/theme1.xml><?xml version="1.0" encoding="utf-8"?>
<a:theme xmlns:a="http://schemas.openxmlformats.org/drawingml/2006/main" name="Catapult">
  <a:themeElements>
    <a:clrScheme name="CAT2013 2">
      <a:dk1>
        <a:sysClr val="windowText" lastClr="000000"/>
      </a:dk1>
      <a:lt1>
        <a:sysClr val="window" lastClr="FFFFFF"/>
      </a:lt1>
      <a:dk2>
        <a:srgbClr val="026C64"/>
      </a:dk2>
      <a:lt2>
        <a:srgbClr val="FDB913"/>
      </a:lt2>
      <a:accent1>
        <a:srgbClr val="C32032"/>
      </a:accent1>
      <a:accent2>
        <a:srgbClr val="175275"/>
      </a:accent2>
      <a:accent3>
        <a:srgbClr val="B9C36B"/>
      </a:accent3>
      <a:accent4>
        <a:srgbClr val="3896CA"/>
      </a:accent4>
      <a:accent5>
        <a:srgbClr val="626DA5"/>
      </a:accent5>
      <a:accent6>
        <a:srgbClr val="30AEA7"/>
      </a:accent6>
      <a:hlink>
        <a:srgbClr val="003AB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a82cd6f8-3c97-45b4-bab2-e04e47289e51" RevisionId="a66f80b0-14b7-47f3-895d-8b4d8b1cc3cf" Stencil="48ab8805-b199-4546-a652-7582788c988d" StencilRevisionId="00000000-0000-0000-0000-000000000000" StencilVersion="0.0"/>
</Control>
</file>

<file path=customXml/item10.xml><?xml version="1.0" encoding="utf-8"?>
<Control xmlns="http://schemas.microsoft.com/VisualStudio/2011/storyboarding/control">
  <Id Name="System.Storyboarding.Icons.Volume" RevisionId="05cd6d03-c0b2-488e-98a7-d68de69a2cfc" Stencil="System.Storyboarding.Icons" StencilRevisionId="05cd6d03-c0b2-488e-98a7-d68de69a2cfc" StencilVersion="0.1"/>
</Control>
</file>

<file path=customXml/item2.xml><?xml version="1.0" encoding="utf-8"?>
<Control xmlns="http://schemas.microsoft.com/VisualStudio/2011/storyboarding/control">
  <Id Name="System.Storyboarding.Icons.Paste" RevisionId="05cd6d03-c0b2-488e-98a7-d68de69a2cfc" Stencil="System.Storyboarding.Icons" StencilRevisionId="05cd6d03-c0b2-488e-98a7-d68de69a2cfc" StencilVersion="0.1"/>
</Control>
</file>

<file path=customXml/item3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4.xml><?xml version="1.0" encoding="utf-8"?>
<XMLData TextToDisplay="RightsWATCHMark">1|Company-Classification-PUBLIC|{00000000-0000-0000-0000-000000000000}</XMLData>
</file>

<file path=customXml/item5.xml><?xml version="1.0" encoding="utf-8"?>
<XMLData TextToDisplay="RightsWATCHMark">1|Company-Classification-PUBLIC|{00000000-0000-0000-0000-000000000000}</XMLData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7E83629E182342A1F8F1224103AF0B" ma:contentTypeVersion="6" ma:contentTypeDescription="Create a new document." ma:contentTypeScope="" ma:versionID="aeeedb83fa140f0cee04994972842ee3">
  <xsd:schema xmlns:xsd="http://www.w3.org/2001/XMLSchema" xmlns:xs="http://www.w3.org/2001/XMLSchema" xmlns:p="http://schemas.microsoft.com/office/2006/metadata/properties" xmlns:ns3="14d3f78a-76a4-4b41-9e46-74bd3c9497d6" targetNamespace="http://schemas.microsoft.com/office/2006/metadata/properties" ma:root="true" ma:fieldsID="ce37d453446b2e63cc3b4394360ba795" ns3:_="">
    <xsd:import namespace="14d3f78a-76a4-4b41-9e46-74bd3c9497d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TaxKeywordTaxHTField" minOccurs="0"/>
                <xsd:element ref="ns3:TaxCatchAll" minOccurs="0"/>
                <xsd:element ref="ns3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3f78a-76a4-4b41-9e46-74bd3c949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dfada46c-fdb3-4892-8772-38ad084dbe2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c72bc035-6896-4443-b26c-a8582f6760d1}" ma:internalName="TaxCatchAll" ma:showField="CatchAllData" ma:web="14d3f78a-76a4-4b41-9e46-74bd3c9497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3f78a-76a4-4b41-9e46-74bd3c9497d6"/>
    <TaxKeywordTaxHTField xmlns="14d3f78a-76a4-4b41-9e46-74bd3c9497d6">
      <Terms xmlns="http://schemas.microsoft.com/office/infopath/2007/PartnerControls">
        <TermInfo xmlns="http://schemas.microsoft.com/office/infopath/2007/PartnerControls">
          <TermName xmlns="http://schemas.microsoft.com/office/infopath/2007/PartnerControls">PPT Template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11111111-1111-1111-1111-111111111111</TermId>
        </TermInfo>
      </Terms>
    </TaxKeywordTaxHTField>
  </documentManagement>
</p:properties>
</file>

<file path=customXml/itemProps1.xml><?xml version="1.0" encoding="utf-8"?>
<ds:datastoreItem xmlns:ds="http://schemas.openxmlformats.org/officeDocument/2006/customXml" ds:itemID="{9F1D3E08-492F-46D4-9BD1-0D786F54120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7D4555C0-1490-4B41-898D-27C9C023C2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1D76FC2-08CF-40C6-82F6-2ACE68DA615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A15C672-7108-4F97-AB2A-C6FECDC03C0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DFAB65D-1292-4B1C-B03E-112D29A3F80A}">
  <ds:schemaRefs/>
</ds:datastoreItem>
</file>

<file path=customXml/itemProps5.xml><?xml version="1.0" encoding="utf-8"?>
<ds:datastoreItem xmlns:ds="http://schemas.openxmlformats.org/officeDocument/2006/customXml" ds:itemID="{3AF43D37-E46B-4310-9136-AD4C66F6E146}">
  <ds:schemaRefs/>
</ds:datastoreItem>
</file>

<file path=customXml/itemProps6.xml><?xml version="1.0" encoding="utf-8"?>
<ds:datastoreItem xmlns:ds="http://schemas.openxmlformats.org/officeDocument/2006/customXml" ds:itemID="{8124C9C0-8951-48EB-9013-070E7F195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3f78a-76a4-4b41-9e46-74bd3c9497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D272A594-123B-4736-9706-2091D075E55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0FE9DC3-D160-42EF-9F57-9317AC40CB75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E5001359-F2C5-45F1-9F34-6DEF3AFF8762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4d3f78a-76a4-4b41-9e46-74bd3c9497d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2013_16x9 Catapult Corporate Example PPT_final (1)</Template>
  <TotalTime>9740</TotalTime>
  <Words>503</Words>
  <Application>Microsoft Office PowerPoint</Application>
  <PresentationFormat>Custom</PresentationFormat>
  <Paragraphs>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ＭＳ Ｐゴシック</vt:lpstr>
      <vt:lpstr>Arial</vt:lpstr>
      <vt:lpstr>Calibri</vt:lpstr>
      <vt:lpstr>Segoe UI</vt:lpstr>
      <vt:lpstr>Segoe UI (Body)</vt:lpstr>
      <vt:lpstr>Segoe UI Light</vt:lpstr>
      <vt:lpstr>Segoe UI Semilight</vt:lpstr>
      <vt:lpstr>Segoe UI Symbol</vt:lpstr>
      <vt:lpstr>Symbol</vt:lpstr>
      <vt:lpstr>Wingdings</vt:lpstr>
      <vt:lpstr>Catapult</vt:lpstr>
      <vt:lpstr>Working with the SharePoint Framework</vt:lpstr>
      <vt:lpstr>PowerPoint Presentation</vt:lpstr>
      <vt:lpstr>Eric Skaggs and David Warner</vt:lpstr>
      <vt:lpstr>SharePoint Framework Overview</vt:lpstr>
      <vt:lpstr>SharePoint Framework (Ignite BRK3026)</vt:lpstr>
      <vt:lpstr>#SPFx Overview – Why?</vt:lpstr>
      <vt:lpstr>#SPFx Overview – What?</vt:lpstr>
      <vt:lpstr>Requirements and Considerations</vt:lpstr>
      <vt:lpstr>#SPFx – How?</vt:lpstr>
      <vt:lpstr>Option #1 – Configure Your Host</vt:lpstr>
      <vt:lpstr>Option #2 – Docker</vt:lpstr>
      <vt:lpstr>SharePoint Framework Demo</vt:lpstr>
      <vt:lpstr>Scaffolding a New Project</vt:lpstr>
      <vt:lpstr>The SPFx Lifecycle</vt:lpstr>
      <vt:lpstr>Thank You Sponsors!</vt:lpstr>
      <vt:lpstr>Resources</vt:lpstr>
    </vt:vector>
  </TitlesOfParts>
  <Company>Catapult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Catapult PowerPoint Template</dc:title>
  <dc:creator>Caylee Rose</dc:creator>
  <cp:keywords>PPT Template, PowerPoint</cp:keywords>
  <cp:lastModifiedBy>Eric Skaggs</cp:lastModifiedBy>
  <cp:revision>158</cp:revision>
  <dcterms:created xsi:type="dcterms:W3CDTF">2013-11-20T18:17:38Z</dcterms:created>
  <dcterms:modified xsi:type="dcterms:W3CDTF">2017-04-07T02:34:58Z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0x010100167E83629E182342A1F8F1224103AF0B</vt:lpwstr>
  </property>
  <property fmtid="{D5CDD505-2E9C-101B-9397-08002B2CF9AE}" pid="3" name="RightsWATCHMark">
    <vt:lpwstr>1|Company-Classification-PUBLIC|{00000000-0000-0000-0000-000000000000}</vt:lpwstr>
  </property>
  <property fmtid="{D5CDD505-2E9C-101B-9397-08002B2CF9AE}" pid="4" name="IsMyDocuments">
    <vt:bool>true</vt:bool>
  </property>
</Properties>
</file>